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2"/>
  </p:notesMasterIdLst>
  <p:handoutMasterIdLst>
    <p:handoutMasterId r:id="rId13"/>
  </p:handoutMasterIdLst>
  <p:sldIdLst>
    <p:sldId id="256" r:id="rId5"/>
    <p:sldId id="269" r:id="rId6"/>
    <p:sldId id="270" r:id="rId7"/>
    <p:sldId id="268" r:id="rId8"/>
    <p:sldId id="272" r:id="rId9"/>
    <p:sldId id="271"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90" d="100"/>
          <a:sy n="90" d="100"/>
        </p:scale>
        <p:origin x="102" y="70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hyperlink" Target="http://www.bir.gov.ph/" TargetMode="External"/><Relationship Id="rId6" Type="http://schemas.openxmlformats.org/officeDocument/2006/relationships/image" Target="../media/image10.png"/><Relationship Id="rId5" Type="http://schemas.openxmlformats.org/officeDocument/2006/relationships/image" Target="../media/image11.sv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0.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0.png"/><Relationship Id="rId5" Type="http://schemas.openxmlformats.org/officeDocument/2006/relationships/hyperlink" Target="http://www.bir.gov.ph/" TargetMode="External"/><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a:t>Optimization</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Research</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a:t>Planning</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X="0" custLinFactNeighborY="-69366"/>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t>
        <a:bodyPr/>
        <a:lstStyle/>
        <a:p>
          <a:endParaRPr lang="en-US"/>
        </a:p>
      </dgm:t>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t>
        <a:bodyPr/>
        <a:lstStyle/>
        <a:p>
          <a:endParaRPr lang="en-US"/>
        </a:p>
      </dgm:t>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t>
        <a:bodyPr/>
        <a:lstStyle/>
        <a:p>
          <a:endParaRPr lang="en-US"/>
        </a:p>
      </dgm:t>
    </dgm:pt>
  </dgm:ptLst>
  <dgm:cxnLst>
    <dgm:cxn modelId="{E42F3627-E378-4611-9E44-8C53F460E990}" type="presOf" srcId="{6FA86730-1CE5-4EBE-A9BA-FC19829C945A}" destId="{317AA252-427D-40A4-8C7D-92392117FEF6}"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929B611D-ADB7-45E4-812D-4E288BD2D31C}" srcId="{53001724-5C5A-402A-B907-ECA89FAFA97F}" destId="{6ABE9384-859D-4C4C-B983-2B1E39A8B348}" srcOrd="1" destOrd="0" parTransId="{4C63E530-1425-407B-8508-FAC57680DEF0}" sibTransId="{012549DD-A1CA-4571-A981-CFD78093EB20}"/>
    <dgm:cxn modelId="{D0D95555-C348-4CF7-8A46-F7A2BF92D08A}" type="presOf" srcId="{53001724-5C5A-402A-B907-ECA89FAFA97F}" destId="{44164630-2F05-47D6-AD96-D9713C7C94EA}" srcOrd="0" destOrd="0" presId="urn:microsoft.com/office/officeart/2018/2/layout/IconVerticalSolidList"/>
    <dgm:cxn modelId="{B7CE7116-0D68-4E90-AA49-C97B6B372915}" srcId="{53001724-5C5A-402A-B907-ECA89FAFA97F}" destId="{F7214975-5AC4-4CF8-9015-322498751A8A}" srcOrd="2" destOrd="0" parTransId="{51AC1870-5B81-422A-9A2E-E1F58EF50843}" sibTransId="{CE7BE2A3-5633-4666-BB75-6164E26282D5}"/>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smtClean="0"/>
            <a:t>HTML, CSS, JavaScript, Bootstrap, GitHub, </a:t>
          </a:r>
          <a:r>
            <a:rPr lang="en-US" dirty="0" err="1" smtClean="0"/>
            <a:t>GitBash</a:t>
          </a:r>
          <a:endParaRPr lang="en-US" dirty="0"/>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smtClean="0">
              <a:hlinkClick xmlns:r="http://schemas.openxmlformats.org/officeDocument/2006/relationships" r:id="rId1"/>
            </a:rPr>
            <a:t>www.bir.gov.ph</a:t>
          </a:r>
          <a:endParaRPr lang="en-US" dirty="0" smtClean="0"/>
        </a:p>
        <a:p>
          <a:pPr>
            <a:lnSpc>
              <a:spcPct val="100000"/>
            </a:lnSpc>
          </a:pPr>
          <a:r>
            <a:rPr lang="en-US" dirty="0" smtClean="0"/>
            <a:t>w3school.com</a:t>
          </a:r>
        </a:p>
        <a:p>
          <a:pPr>
            <a:lnSpc>
              <a:spcPct val="100000"/>
            </a:lnSpc>
          </a:pPr>
          <a:r>
            <a:rPr lang="en-US" dirty="0" smtClean="0"/>
            <a:t>Practical Code Academy (YouTube channel)</a:t>
          </a:r>
          <a:endParaRPr lang="en-US" dirty="0"/>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F7214975-5AC4-4CF8-9015-322498751A8A}">
      <dgm:prSet phldrT="[Text]"/>
      <dgm:spPr/>
      <dgm:t>
        <a:bodyPr/>
        <a:lstStyle/>
        <a:p>
          <a:pPr>
            <a:lnSpc>
              <a:spcPct val="100000"/>
            </a:lnSpc>
          </a:pPr>
          <a:r>
            <a:rPr lang="en-US" dirty="0" smtClean="0"/>
            <a:t>Adobe Photoshop for icons and logos</a:t>
          </a:r>
          <a:endParaRPr lang="en-US" dirty="0"/>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custLinFactNeighborX="0" custLinFactNeighborY="-69366"/>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t>
        <a:bodyPr/>
        <a:lstStyle/>
        <a:p>
          <a:endParaRPr lang="en-US"/>
        </a:p>
      </dgm:t>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t>
        <a:bodyPr/>
        <a:lstStyle/>
        <a:p>
          <a:endParaRPr lang="en-US"/>
        </a:p>
      </dgm:t>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t>
        <a:bodyPr/>
        <a:lstStyle/>
        <a:p>
          <a:endParaRPr lang="en-US"/>
        </a:p>
      </dgm:t>
    </dgm:pt>
  </dgm:ptLst>
  <dgm:cxnLst>
    <dgm:cxn modelId="{E42F3627-E378-4611-9E44-8C53F460E990}" type="presOf" srcId="{6FA86730-1CE5-4EBE-A9BA-FC19829C945A}" destId="{317AA252-427D-40A4-8C7D-92392117FEF6}"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929B611D-ADB7-45E4-812D-4E288BD2D31C}" srcId="{53001724-5C5A-402A-B907-ECA89FAFA97F}" destId="{6ABE9384-859D-4C4C-B983-2B1E39A8B348}" srcOrd="1" destOrd="0" parTransId="{4C63E530-1425-407B-8508-FAC57680DEF0}" sibTransId="{012549DD-A1CA-4571-A981-CFD78093EB20}"/>
    <dgm:cxn modelId="{D0D95555-C348-4CF7-8A46-F7A2BF92D08A}" type="presOf" srcId="{53001724-5C5A-402A-B907-ECA89FAFA97F}" destId="{44164630-2F05-47D6-AD96-D9713C7C94EA}" srcOrd="0" destOrd="0" presId="urn:microsoft.com/office/officeart/2018/2/layout/IconVerticalSolidList"/>
    <dgm:cxn modelId="{B7CE7116-0D68-4E90-AA49-C97B6B372915}" srcId="{53001724-5C5A-402A-B907-ECA89FAFA97F}" destId="{F7214975-5AC4-4CF8-9015-322498751A8A}" srcOrd="2" destOrd="0" parTransId="{51AC1870-5B81-422A-9A2E-E1F58EF50843}" sibTransId="{CE7BE2A3-5633-4666-BB75-6164E26282D5}"/>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0"/>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29212" y="245333"/>
          <a:ext cx="598567" cy="5985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256992" y="465"/>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lvl="0" algn="l" defTabSz="1111250">
            <a:lnSpc>
              <a:spcPct val="100000"/>
            </a:lnSpc>
            <a:spcBef>
              <a:spcPct val="0"/>
            </a:spcBef>
            <a:spcAft>
              <a:spcPct val="35000"/>
            </a:spcAft>
          </a:pPr>
          <a:r>
            <a:rPr lang="en-US" sz="2500" kern="1200" dirty="0"/>
            <a:t>Optimization</a:t>
          </a:r>
        </a:p>
      </dsp:txBody>
      <dsp:txXfrm>
        <a:off x="1256992" y="465"/>
        <a:ext cx="3545038" cy="1088305"/>
      </dsp:txXfrm>
    </dsp:sp>
    <dsp:sp modelId="{5DD1A591-E379-4123-AFEF-0E0E1C78A6C8}">
      <dsp:nvSpPr>
        <dsp:cNvPr id="0" name=""/>
        <dsp:cNvSpPr/>
      </dsp:nvSpPr>
      <dsp:spPr>
        <a:xfrm>
          <a:off x="0" y="1360846"/>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29212" y="1605715"/>
          <a:ext cx="598567" cy="5985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256992" y="1360846"/>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lvl="0" algn="l" defTabSz="1111250">
            <a:lnSpc>
              <a:spcPct val="100000"/>
            </a:lnSpc>
            <a:spcBef>
              <a:spcPct val="0"/>
            </a:spcBef>
            <a:spcAft>
              <a:spcPct val="35000"/>
            </a:spcAft>
          </a:pPr>
          <a:r>
            <a:rPr lang="en-US" sz="2500" kern="1200" dirty="0"/>
            <a:t>Research</a:t>
          </a:r>
        </a:p>
      </dsp:txBody>
      <dsp:txXfrm>
        <a:off x="1256992" y="1360846"/>
        <a:ext cx="3545038" cy="1088305"/>
      </dsp:txXfrm>
    </dsp:sp>
    <dsp:sp modelId="{B231036C-5FBE-4605-8393-F1B6359EE169}">
      <dsp:nvSpPr>
        <dsp:cNvPr id="0" name=""/>
        <dsp:cNvSpPr/>
      </dsp:nvSpPr>
      <dsp:spPr>
        <a:xfrm>
          <a:off x="0" y="2721228"/>
          <a:ext cx="4802031"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329212" y="2966097"/>
          <a:ext cx="598567" cy="5985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256992" y="2721228"/>
          <a:ext cx="354503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lvl="0" algn="l" defTabSz="1111250">
            <a:lnSpc>
              <a:spcPct val="100000"/>
            </a:lnSpc>
            <a:spcBef>
              <a:spcPct val="0"/>
            </a:spcBef>
            <a:spcAft>
              <a:spcPct val="35000"/>
            </a:spcAft>
          </a:pPr>
          <a:r>
            <a:rPr lang="en-US" sz="2500" kern="1200" dirty="0"/>
            <a:t>Planning</a:t>
          </a:r>
        </a:p>
      </dsp:txBody>
      <dsp:txXfrm>
        <a:off x="1256992" y="2721228"/>
        <a:ext cx="3545038" cy="1088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0"/>
          <a:ext cx="5175975" cy="1402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424147" y="316081"/>
          <a:ext cx="771177" cy="7711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619473" y="599"/>
          <a:ext cx="3556501" cy="1402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93" tIns="148393" rIns="148393" bIns="148393" numCol="1" spcCol="1270" anchor="ctr" anchorCtr="0">
          <a:noAutofit/>
        </a:bodyPr>
        <a:lstStyle/>
        <a:p>
          <a:pPr lvl="0" algn="l" defTabSz="666750">
            <a:lnSpc>
              <a:spcPct val="100000"/>
            </a:lnSpc>
            <a:spcBef>
              <a:spcPct val="0"/>
            </a:spcBef>
            <a:spcAft>
              <a:spcPct val="35000"/>
            </a:spcAft>
          </a:pPr>
          <a:r>
            <a:rPr lang="en-US" sz="1500" kern="1200" dirty="0" smtClean="0"/>
            <a:t>HTML, CSS, JavaScript, Bootstrap, GitHub, </a:t>
          </a:r>
          <a:r>
            <a:rPr lang="en-US" sz="1500" kern="1200" dirty="0" err="1" smtClean="0"/>
            <a:t>GitBash</a:t>
          </a:r>
          <a:endParaRPr lang="en-US" sz="1500" kern="1200" dirty="0"/>
        </a:p>
      </dsp:txBody>
      <dsp:txXfrm>
        <a:off x="1619473" y="599"/>
        <a:ext cx="3556501" cy="1402141"/>
      </dsp:txXfrm>
    </dsp:sp>
    <dsp:sp modelId="{5DD1A591-E379-4123-AFEF-0E0E1C78A6C8}">
      <dsp:nvSpPr>
        <dsp:cNvPr id="0" name=""/>
        <dsp:cNvSpPr/>
      </dsp:nvSpPr>
      <dsp:spPr>
        <a:xfrm>
          <a:off x="0" y="1753275"/>
          <a:ext cx="5175975" cy="1402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424147" y="2068757"/>
          <a:ext cx="771177" cy="7711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619473" y="1753275"/>
          <a:ext cx="3556501" cy="1402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93" tIns="148393" rIns="148393" bIns="148393" numCol="1" spcCol="1270" anchor="ctr" anchorCtr="0">
          <a:noAutofit/>
        </a:bodyPr>
        <a:lstStyle/>
        <a:p>
          <a:pPr lvl="0" algn="l" defTabSz="666750">
            <a:lnSpc>
              <a:spcPct val="100000"/>
            </a:lnSpc>
            <a:spcBef>
              <a:spcPct val="0"/>
            </a:spcBef>
            <a:spcAft>
              <a:spcPct val="35000"/>
            </a:spcAft>
          </a:pPr>
          <a:r>
            <a:rPr lang="en-US" sz="1500" kern="1200" dirty="0" smtClean="0">
              <a:hlinkClick xmlns:r="http://schemas.openxmlformats.org/officeDocument/2006/relationships" r:id="rId5"/>
            </a:rPr>
            <a:t>www.bir.gov.ph</a:t>
          </a:r>
          <a:endParaRPr lang="en-US" sz="1500" kern="1200" dirty="0" smtClean="0"/>
        </a:p>
        <a:p>
          <a:pPr lvl="0" algn="l" defTabSz="666750">
            <a:lnSpc>
              <a:spcPct val="100000"/>
            </a:lnSpc>
            <a:spcBef>
              <a:spcPct val="0"/>
            </a:spcBef>
            <a:spcAft>
              <a:spcPct val="35000"/>
            </a:spcAft>
          </a:pPr>
          <a:r>
            <a:rPr lang="en-US" sz="1500" kern="1200" dirty="0" smtClean="0"/>
            <a:t>w3school.com</a:t>
          </a:r>
        </a:p>
        <a:p>
          <a:pPr lvl="0" algn="l" defTabSz="666750">
            <a:lnSpc>
              <a:spcPct val="100000"/>
            </a:lnSpc>
            <a:spcBef>
              <a:spcPct val="0"/>
            </a:spcBef>
            <a:spcAft>
              <a:spcPct val="35000"/>
            </a:spcAft>
          </a:pPr>
          <a:r>
            <a:rPr lang="en-US" sz="1500" kern="1200" dirty="0" smtClean="0"/>
            <a:t>Practical Code Academy (YouTube channel)</a:t>
          </a:r>
          <a:endParaRPr lang="en-US" sz="1500" kern="1200" dirty="0"/>
        </a:p>
      </dsp:txBody>
      <dsp:txXfrm>
        <a:off x="1619473" y="1753275"/>
        <a:ext cx="3556501" cy="1402141"/>
      </dsp:txXfrm>
    </dsp:sp>
    <dsp:sp modelId="{B231036C-5FBE-4605-8393-F1B6359EE169}">
      <dsp:nvSpPr>
        <dsp:cNvPr id="0" name=""/>
        <dsp:cNvSpPr/>
      </dsp:nvSpPr>
      <dsp:spPr>
        <a:xfrm>
          <a:off x="0" y="3505952"/>
          <a:ext cx="5175975" cy="14021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424147" y="3821434"/>
          <a:ext cx="771177" cy="77117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1619473" y="3505952"/>
          <a:ext cx="3556501" cy="1402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93" tIns="148393" rIns="148393" bIns="148393" numCol="1" spcCol="1270" anchor="ctr" anchorCtr="0">
          <a:noAutofit/>
        </a:bodyPr>
        <a:lstStyle/>
        <a:p>
          <a:pPr lvl="0" algn="l" defTabSz="666750">
            <a:lnSpc>
              <a:spcPct val="100000"/>
            </a:lnSpc>
            <a:spcBef>
              <a:spcPct val="0"/>
            </a:spcBef>
            <a:spcAft>
              <a:spcPct val="35000"/>
            </a:spcAft>
          </a:pPr>
          <a:r>
            <a:rPr lang="en-US" sz="1500" kern="1200" dirty="0" smtClean="0"/>
            <a:t>Adobe Photoshop for icons and logos</a:t>
          </a:r>
          <a:endParaRPr lang="en-US" sz="1500" kern="1200" dirty="0"/>
        </a:p>
      </dsp:txBody>
      <dsp:txXfrm>
        <a:off x="1619473" y="3505952"/>
        <a:ext cx="3556501" cy="140214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1/22/2023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2884833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2597295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153674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1/22/2023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1/22/2023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7.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charnoodle.github.io/MP1-official"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extLst>
              <a:ext uri="{BEBA8EAE-BF5A-486C-A8C5-ECC9F3942E4B}">
                <a14:imgProps xmlns:a14="http://schemas.microsoft.com/office/drawing/2010/main">
                  <a14:imgLayer r:embed="rId5">
                    <a14:imgEffect>
                      <a14:brightnessContrast bright="-48000" contrast="50000"/>
                    </a14:imgEffect>
                  </a14:imgLayer>
                </a14:imgProps>
              </a:ext>
            </a:extLst>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158948" y="2817629"/>
            <a:ext cx="10749517" cy="2881424"/>
          </a:xfrm>
        </p:spPr>
        <p:txBody>
          <a:bodyPr>
            <a:normAutofit fontScale="90000"/>
          </a:bodyPr>
          <a:lstStyle/>
          <a:p>
            <a:r>
              <a:rPr lang="en-US" sz="4000" dirty="0" smtClean="0"/>
              <a:t>A rework of the website for</a:t>
            </a:r>
            <a:r>
              <a:rPr lang="en-US" dirty="0" smtClean="0"/>
              <a:t/>
            </a:r>
            <a:br>
              <a:rPr lang="en-US" dirty="0" smtClean="0"/>
            </a:br>
            <a:r>
              <a:rPr lang="en-US" dirty="0" smtClean="0"/>
              <a:t>BUREAU OF </a:t>
            </a:r>
            <a:br>
              <a:rPr lang="en-US" dirty="0" smtClean="0"/>
            </a:br>
            <a:r>
              <a:rPr lang="en-US" dirty="0" smtClean="0"/>
              <a:t>INTERNAL REVENUE</a:t>
            </a:r>
            <a:r>
              <a:rPr lang="en-US" dirty="0" smtClean="0"/>
              <a:t/>
            </a:r>
            <a:br>
              <a:rPr lang="en-US" dirty="0" smtClean="0"/>
            </a:b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8948" y="4532832"/>
            <a:ext cx="8825658" cy="861420"/>
          </a:xfrm>
        </p:spPr>
        <p:txBody>
          <a:bodyPr>
            <a:normAutofit/>
          </a:bodyPr>
          <a:lstStyle/>
          <a:p>
            <a:r>
              <a:rPr lang="en-US" dirty="0" smtClean="0"/>
              <a:t>Mini project -1 </a:t>
            </a:r>
          </a:p>
          <a:p>
            <a:r>
              <a:rPr lang="en-US" dirty="0" smtClean="0"/>
              <a:t>Presented by: Charmaine </a:t>
            </a:r>
            <a:r>
              <a:rPr lang="en-US" dirty="0" err="1" smtClean="0"/>
              <a:t>david</a:t>
            </a:r>
            <a:endParaRPr lang="en-US" dirty="0"/>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763599"/>
          </a:xfrm>
        </p:spPr>
        <p:txBody>
          <a:bodyPr>
            <a:normAutofit/>
          </a:bodyPr>
          <a:lstStyle/>
          <a:p>
            <a:r>
              <a:rPr lang="en-US" dirty="0" smtClean="0"/>
              <a:t>Concept</a:t>
            </a:r>
            <a:endParaRPr lang="en-US" dirty="0"/>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extLst/>
          </a:blip>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3760648700"/>
              </p:ext>
            </p:extLst>
          </p:nvPr>
        </p:nvGraphicFramePr>
        <p:xfrm>
          <a:off x="650668" y="2438400"/>
          <a:ext cx="4802031" cy="3809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763599"/>
          </a:xfrm>
        </p:spPr>
        <p:txBody>
          <a:bodyPr>
            <a:normAutofit fontScale="90000"/>
          </a:bodyPr>
          <a:lstStyle/>
          <a:p>
            <a:r>
              <a:rPr lang="en-US" dirty="0" smtClean="0"/>
              <a:t>Technologies Used</a:t>
            </a:r>
            <a:endParaRPr lang="en-US" dirty="0"/>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extLst/>
          </a:blip>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3239333724"/>
              </p:ext>
            </p:extLst>
          </p:nvPr>
        </p:nvGraphicFramePr>
        <p:xfrm>
          <a:off x="650667" y="1524005"/>
          <a:ext cx="5175975" cy="49086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9700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4327574" y="234247"/>
            <a:ext cx="3753599" cy="605725"/>
          </a:xfrm>
        </p:spPr>
        <p:txBody>
          <a:bodyPr vert="horz" lIns="91440" tIns="45720" rIns="91440" bIns="45720" rtlCol="0" anchor="t">
            <a:normAutofit/>
          </a:bodyPr>
          <a:lstStyle/>
          <a:p>
            <a:r>
              <a:rPr lang="en-US" sz="3300" b="1" dirty="0" smtClean="0"/>
              <a:t>Concept</a:t>
            </a:r>
            <a:endParaRPr lang="en-US" sz="3300" b="1" dirty="0"/>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3891516" cy="6858000"/>
          </a:xfrm>
          <a:prstGeom prst="rect">
            <a:avLst/>
          </a:prstGeom>
          <a:effectLst>
            <a:outerShdw blurRad="50800" dist="38100" dir="5400000" algn="t" rotWithShape="0">
              <a:prstClr val="black">
                <a:alpha val="43000"/>
              </a:prstClr>
            </a:outerShdw>
          </a:effectLst>
        </p:spPr>
      </p:pic>
      <p:sp>
        <p:nvSpPr>
          <p:cNvPr id="2" name="TextBox 1"/>
          <p:cNvSpPr txBox="1"/>
          <p:nvPr/>
        </p:nvSpPr>
        <p:spPr>
          <a:xfrm>
            <a:off x="4287000" y="1141407"/>
            <a:ext cx="7100838" cy="4524315"/>
          </a:xfrm>
          <a:prstGeom prst="rect">
            <a:avLst/>
          </a:prstGeom>
          <a:noFill/>
        </p:spPr>
        <p:txBody>
          <a:bodyPr wrap="square" rtlCol="0">
            <a:spAutoFit/>
          </a:bodyPr>
          <a:lstStyle/>
          <a:p>
            <a:r>
              <a:rPr lang="en-US" b="1" dirty="0" smtClean="0"/>
              <a:t>Background</a:t>
            </a:r>
          </a:p>
          <a:p>
            <a:endParaRPr lang="en-US" dirty="0" smtClean="0"/>
          </a:p>
          <a:p>
            <a:r>
              <a:rPr lang="en-US" dirty="0" smtClean="0"/>
              <a:t>Under the Department of Finance of the government of the Republic of the Philippines is the Bureau of Internal Revenue, which main objective is to collect taxes (internal revenue) from all taxable sources to fund all the activities of the government. </a:t>
            </a:r>
          </a:p>
          <a:p>
            <a:endParaRPr lang="en-US" dirty="0"/>
          </a:p>
          <a:p>
            <a:r>
              <a:rPr lang="en-US" b="1" dirty="0" smtClean="0"/>
              <a:t>Services and how it is conducted</a:t>
            </a:r>
          </a:p>
          <a:p>
            <a:endParaRPr lang="en-US" dirty="0" smtClean="0"/>
          </a:p>
          <a:p>
            <a:r>
              <a:rPr lang="en-US" dirty="0" smtClean="0"/>
              <a:t>Currently, </a:t>
            </a:r>
            <a:r>
              <a:rPr lang="en-US" dirty="0"/>
              <a:t>i</a:t>
            </a:r>
            <a:r>
              <a:rPr lang="en-US" dirty="0" smtClean="0"/>
              <a:t>t conducts its operations both online and offline/manual.  </a:t>
            </a:r>
          </a:p>
          <a:p>
            <a:endParaRPr lang="en-US" dirty="0"/>
          </a:p>
          <a:p>
            <a:r>
              <a:rPr lang="en-US" dirty="0" smtClean="0"/>
              <a:t>For the online aspect, it has </a:t>
            </a:r>
            <a:r>
              <a:rPr lang="en-US" dirty="0" err="1" smtClean="0"/>
              <a:t>eFPS</a:t>
            </a:r>
            <a:r>
              <a:rPr lang="en-US" dirty="0" smtClean="0"/>
              <a:t> (Electronic Filing and Payment System) which makes filing and the payment of taxes more convenient.</a:t>
            </a:r>
            <a:endParaRPr lang="en-US" dirty="0"/>
          </a:p>
        </p:txBody>
      </p:sp>
    </p:spTree>
    <p:extLst>
      <p:ext uri="{BB962C8B-B14F-4D97-AF65-F5344CB8AC3E}">
        <p14:creationId xmlns:p14="http://schemas.microsoft.com/office/powerpoint/2010/main" val="555089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4327574" y="234247"/>
            <a:ext cx="3753599" cy="605725"/>
          </a:xfrm>
        </p:spPr>
        <p:txBody>
          <a:bodyPr vert="horz" lIns="91440" tIns="45720" rIns="91440" bIns="45720" rtlCol="0" anchor="t">
            <a:normAutofit/>
          </a:bodyPr>
          <a:lstStyle/>
          <a:p>
            <a:r>
              <a:rPr lang="en-US" sz="3300" b="1" dirty="0" smtClean="0"/>
              <a:t>Concept</a:t>
            </a:r>
            <a:endParaRPr lang="en-US" sz="3300" b="1" dirty="0"/>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3891516" cy="6858000"/>
          </a:xfrm>
          <a:prstGeom prst="rect">
            <a:avLst/>
          </a:prstGeom>
          <a:effectLst>
            <a:outerShdw blurRad="50800" dist="38100" dir="5400000" algn="t" rotWithShape="0">
              <a:prstClr val="black">
                <a:alpha val="43000"/>
              </a:prstClr>
            </a:outerShdw>
          </a:effectLst>
        </p:spPr>
      </p:pic>
      <p:sp>
        <p:nvSpPr>
          <p:cNvPr id="2" name="TextBox 1"/>
          <p:cNvSpPr txBox="1"/>
          <p:nvPr/>
        </p:nvSpPr>
        <p:spPr>
          <a:xfrm>
            <a:off x="4287000" y="1141407"/>
            <a:ext cx="7100838" cy="2308324"/>
          </a:xfrm>
          <a:prstGeom prst="rect">
            <a:avLst/>
          </a:prstGeom>
          <a:noFill/>
        </p:spPr>
        <p:txBody>
          <a:bodyPr wrap="square" rtlCol="0">
            <a:spAutoFit/>
          </a:bodyPr>
          <a:lstStyle/>
          <a:p>
            <a:r>
              <a:rPr lang="en-US" b="1" dirty="0" smtClean="0"/>
              <a:t>Reason for the rework</a:t>
            </a:r>
          </a:p>
          <a:p>
            <a:endParaRPr lang="en-US" b="1" dirty="0"/>
          </a:p>
          <a:p>
            <a:r>
              <a:rPr lang="en-US" dirty="0" smtClean="0"/>
              <a:t>The current state of the website is very outdated and very cluttered with a lot of things that may overwhelm its users.</a:t>
            </a:r>
          </a:p>
          <a:p>
            <a:endParaRPr lang="en-US" dirty="0"/>
          </a:p>
          <a:p>
            <a:r>
              <a:rPr lang="en-US" dirty="0" smtClean="0"/>
              <a:t>The objective of this rework is to make it look modern, simpler, and make the usage of the website more intuitive. </a:t>
            </a:r>
            <a:endParaRPr lang="en-US" dirty="0"/>
          </a:p>
          <a:p>
            <a:endParaRPr lang="en-US" dirty="0" smtClean="0"/>
          </a:p>
        </p:txBody>
      </p:sp>
      <p:sp>
        <p:nvSpPr>
          <p:cNvPr id="12" name="TextBox 11"/>
          <p:cNvSpPr txBox="1"/>
          <p:nvPr/>
        </p:nvSpPr>
        <p:spPr>
          <a:xfrm>
            <a:off x="4246426" y="3332681"/>
            <a:ext cx="7100838" cy="3416320"/>
          </a:xfrm>
          <a:prstGeom prst="rect">
            <a:avLst/>
          </a:prstGeom>
          <a:noFill/>
        </p:spPr>
        <p:txBody>
          <a:bodyPr wrap="square" rtlCol="0">
            <a:spAutoFit/>
          </a:bodyPr>
          <a:lstStyle/>
          <a:p>
            <a:r>
              <a:rPr lang="en-US" b="1" dirty="0" smtClean="0"/>
              <a:t>Considerations made</a:t>
            </a:r>
          </a:p>
          <a:p>
            <a:endParaRPr lang="en-US" b="1" dirty="0"/>
          </a:p>
          <a:p>
            <a:r>
              <a:rPr lang="en-US" dirty="0" smtClean="0"/>
              <a:t>The color scheme used is green since according to studies, has a calming effect on its viewers.</a:t>
            </a:r>
          </a:p>
          <a:p>
            <a:endParaRPr lang="en-US" dirty="0"/>
          </a:p>
          <a:p>
            <a:r>
              <a:rPr lang="en-US" dirty="0" smtClean="0"/>
              <a:t>The website has also been tested with users with dyslexia and color-</a:t>
            </a:r>
            <a:r>
              <a:rPr lang="en-US" dirty="0" err="1" smtClean="0"/>
              <a:t>blindedness</a:t>
            </a:r>
            <a:r>
              <a:rPr lang="en-US" dirty="0" smtClean="0"/>
              <a:t>.</a:t>
            </a:r>
          </a:p>
          <a:p>
            <a:pPr marL="742950" lvl="1" indent="-285750">
              <a:buFont typeface="Arial" panose="020B0604020202020204" pitchFamily="34" charset="0"/>
              <a:buChar char="•"/>
            </a:pPr>
            <a:r>
              <a:rPr lang="en-US" dirty="0"/>
              <a:t>	</a:t>
            </a:r>
            <a:r>
              <a:rPr lang="en-US" dirty="0" smtClean="0"/>
              <a:t>According to the subjects, the font used helped let them read the text properly.</a:t>
            </a:r>
          </a:p>
          <a:p>
            <a:pPr marL="742950" lvl="1" indent="-285750">
              <a:buFont typeface="Arial" panose="020B0604020202020204" pitchFamily="34" charset="0"/>
              <a:buChar char="•"/>
            </a:pPr>
            <a:r>
              <a:rPr lang="en-US" dirty="0" smtClean="0"/>
              <a:t>The color scheme and contrast has also been said to be visible to the color blind subjects.</a:t>
            </a:r>
            <a:endParaRPr lang="en-US" dirty="0"/>
          </a:p>
          <a:p>
            <a:endParaRPr lang="en-US" dirty="0" smtClean="0"/>
          </a:p>
        </p:txBody>
      </p:sp>
    </p:spTree>
    <p:extLst>
      <p:ext uri="{BB962C8B-B14F-4D97-AF65-F5344CB8AC3E}">
        <p14:creationId xmlns:p14="http://schemas.microsoft.com/office/powerpoint/2010/main" val="1811989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4327574" y="234247"/>
            <a:ext cx="3753599" cy="605725"/>
          </a:xfrm>
        </p:spPr>
        <p:txBody>
          <a:bodyPr vert="horz" lIns="91440" tIns="45720" rIns="91440" bIns="45720" rtlCol="0" anchor="t">
            <a:normAutofit/>
          </a:bodyPr>
          <a:lstStyle/>
          <a:p>
            <a:r>
              <a:rPr lang="en-US" sz="3300" b="1" dirty="0" smtClean="0"/>
              <a:t>Concept</a:t>
            </a:r>
            <a:endParaRPr lang="en-US" sz="3300" b="1" dirty="0"/>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28A0092B-C50C-407E-A947-70E740481C1C}">
                <a14:useLocalDpi xmlns:a14="http://schemas.microsoft.com/office/drawing/2010/main"/>
              </a:ext>
            </a:extLst>
          </a:blip>
          <a:srcRect/>
          <a:stretch/>
        </p:blipFill>
        <p:spPr>
          <a:xfrm>
            <a:off x="0" y="0"/>
            <a:ext cx="3891516" cy="6858000"/>
          </a:xfrm>
          <a:prstGeom prst="rect">
            <a:avLst/>
          </a:prstGeom>
          <a:effectLst>
            <a:outerShdw blurRad="50800" dist="38100" dir="5400000" algn="t" rotWithShape="0">
              <a:prstClr val="black">
                <a:alpha val="43000"/>
              </a:prstClr>
            </a:outerShdw>
          </a:effectLst>
        </p:spPr>
      </p:pic>
      <p:sp>
        <p:nvSpPr>
          <p:cNvPr id="2" name="TextBox 1"/>
          <p:cNvSpPr txBox="1"/>
          <p:nvPr/>
        </p:nvSpPr>
        <p:spPr>
          <a:xfrm>
            <a:off x="4287000" y="1141407"/>
            <a:ext cx="7100838" cy="2862322"/>
          </a:xfrm>
          <a:prstGeom prst="rect">
            <a:avLst/>
          </a:prstGeom>
          <a:noFill/>
        </p:spPr>
        <p:txBody>
          <a:bodyPr wrap="square" rtlCol="0">
            <a:spAutoFit/>
          </a:bodyPr>
          <a:lstStyle/>
          <a:p>
            <a:r>
              <a:rPr lang="en-US" b="1" dirty="0" smtClean="0"/>
              <a:t>Features</a:t>
            </a:r>
          </a:p>
          <a:p>
            <a:endParaRPr lang="en-US" dirty="0" smtClean="0"/>
          </a:p>
          <a:p>
            <a:r>
              <a:rPr lang="en-US" dirty="0" smtClean="0"/>
              <a:t>In addition, the chat bot has been fixed in such a way that it won’t send you back to the home page and let’s you continue browsing the current page you are currently viewing. </a:t>
            </a:r>
            <a:r>
              <a:rPr lang="en-US" dirty="0"/>
              <a:t> </a:t>
            </a:r>
          </a:p>
          <a:p>
            <a:endParaRPr lang="en-US" dirty="0" smtClean="0"/>
          </a:p>
          <a:p>
            <a:r>
              <a:rPr lang="en-US" dirty="0" smtClean="0"/>
              <a:t>Another feature is that if you accidentally refreshed the page, you will not be sent back to the home area. It lets you stay on the current section you are currently browsing.</a:t>
            </a:r>
            <a:endParaRPr lang="en-US" dirty="0"/>
          </a:p>
        </p:txBody>
      </p:sp>
    </p:spTree>
    <p:extLst>
      <p:ext uri="{BB962C8B-B14F-4D97-AF65-F5344CB8AC3E}">
        <p14:creationId xmlns:p14="http://schemas.microsoft.com/office/powerpoint/2010/main" val="4052026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hlinkClick r:id="rId5"/>
              </a:rPr>
              <a:t>https://charnoodle.github.io/MP1-official</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D333AA69-F09C-4769-984A-89F31444738D}">
  <ds:schemaRefs>
    <ds:schemaRef ds:uri="http://schemas.microsoft.com/sharepoint/v3/contenttype/forms"/>
  </ds:schemaRefs>
</ds:datastoreItem>
</file>

<file path=customXml/itemProps2.xml><?xml version="1.0" encoding="utf-8"?>
<ds:datastoreItem xmlns:ds="http://schemas.openxmlformats.org/officeDocument/2006/customXml" ds:itemID="{F4172B9F-030A-4864-9C8F-117B052D02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C54328-0E3E-40FC-9B9C-E60E585EE030}">
  <ds:schemaRefs>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 ds:uri="http://purl.org/dc/dcmitype/"/>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Digital design</Template>
  <TotalTime>0</TotalTime>
  <Words>309</Words>
  <Application>Microsoft Office PowerPoint</Application>
  <PresentationFormat>Widescreen</PresentationFormat>
  <Paragraphs>51</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Wingdings 3</vt:lpstr>
      <vt:lpstr>Ion</vt:lpstr>
      <vt:lpstr>A rework of the website for BUREAU OF  INTERNAL REVENUE </vt:lpstr>
      <vt:lpstr>Concept</vt:lpstr>
      <vt:lpstr>Technologies Used</vt:lpstr>
      <vt:lpstr>Concept</vt:lpstr>
      <vt:lpstr>Concept</vt:lpstr>
      <vt:lpstr>Concept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2023-01-22T14:25:36Z</dcterms:created>
  <dcterms:modified xsi:type="dcterms:W3CDTF">2023-01-22T16:51:22Z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